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B01"/>
    <a:srgbClr val="EC1414"/>
    <a:srgbClr val="D2552E"/>
    <a:srgbClr val="AB7557"/>
    <a:srgbClr val="AEA426"/>
    <a:srgbClr val="76A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67" y="2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DF2CE-A513-A9FE-094C-4F2FE996F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4503D2-832B-927B-7F50-6DA53E017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4E5E1-A9B3-40DE-10E8-D5E9D6AF7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33025-7325-630D-AC77-8DA4DF7E3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3C176-64F2-9034-D822-7A343158C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047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330E8-A6E1-EFD6-DE27-364593B9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B276AA-EA90-B43D-78B7-1913434C8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58F79-13E6-024A-5015-D1407BD0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D79C8-B853-CDD5-9CE4-298458EFC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6FEE1-5ECA-7F5B-1526-68ACD3446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727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79BAFA-1209-3FB2-2AE3-10853A343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3FD7E-A4ED-BE9A-A23F-C68402C0C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295D0-85BF-9882-4E57-682793319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F8082-F9CB-854A-B7AB-B33136D54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FB6AB-9CE0-4FF9-0FCC-FBBABEC45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727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60426-A2D2-25EE-3667-F130D83C5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B3FAC-4630-0903-E296-DACC32B56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C5CBB-CF17-ACE4-66ED-83105A678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8595D-7877-4543-F1D3-B7D8DBCC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1EF1A-073D-23C4-B598-9E1807E65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521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07368-4F1A-BE02-0173-83F58CBC8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9D721-0205-8849-C2BE-AF455E068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A47C3-3A84-0F52-7401-7B43D0C1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25F96-2902-75CE-DA39-19244CA6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99DC9-DEC1-173E-8457-6DF1D5C5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542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5EA03-2EBD-C3B0-A1D4-7CEA38D40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71B4B-C2A6-FDCA-ECA2-A30EFB62A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55EBB-96FD-3EDD-C239-B2E12CD4F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D78EA-427F-075A-3EFC-97D03868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7006A-5AD5-6692-A94E-BA32EB4C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08F55-4A1C-8FFD-D94D-6EE746DF6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107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3BA7A-7CEC-2DF3-2853-1E1168967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7C717-C5B5-D1BE-88A3-A31B1C2EC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EF8F9-1A27-8AAB-C865-885BDA54E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E4251-F599-DE69-4780-3474A9C75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F6AA8E-0B01-EE77-0260-68F42DE3AD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C02262-30A6-F2D4-7363-D6A22A957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CDED39-D745-07A3-BCBC-E99C2C70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4A462-3480-0A50-AFF9-416F50A0F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518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FB464-A555-91DD-8543-CA8A5CA68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C69F2-7F3F-9E6E-0424-B25EB3229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8EB65-7E88-6436-7717-22BFEDD20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F2F9E-6A84-5A9F-53F0-5DAE5065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762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FEF400-6395-C5DE-7097-BB33E4E71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38ADD7-7065-0C41-9755-1642A31C2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3A8C7-C21F-BD2E-AD93-92045B33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5FDFDC-4705-3140-EF6E-991CD1652E88}"/>
              </a:ext>
            </a:extLst>
          </p:cNvPr>
          <p:cNvSpPr txBox="1"/>
          <p:nvPr userDrawn="1"/>
        </p:nvSpPr>
        <p:spPr>
          <a:xfrm>
            <a:off x="0" y="476236"/>
            <a:ext cx="1219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4000" b="1" dirty="0">
                <a:latin typeface="Montserrat" panose="00000500000000000000" pitchFamily="2" charset="0"/>
              </a:rPr>
              <a:t>Likert Scales</a:t>
            </a:r>
          </a:p>
        </p:txBody>
      </p:sp>
    </p:spTree>
    <p:extLst>
      <p:ext uri="{BB962C8B-B14F-4D97-AF65-F5344CB8AC3E}">
        <p14:creationId xmlns:p14="http://schemas.microsoft.com/office/powerpoint/2010/main" val="19312763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EE006-B5A4-173A-E956-9FC9446C8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63EF4-8B60-951D-A7B8-F7ACED5C3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A3A5B3-ECBB-7E50-62B6-0822604D2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AD582-32B9-F96C-0822-1BA5DE253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0FE18-8AFA-EBE1-B490-74F5280B9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86C29-5CF1-6374-4A18-21E067C0F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582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7C82-12EE-8430-BB77-CE103290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7257C9-5497-891B-A29C-D32C4A8A5E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1CCDC-4E0D-3E8A-323A-41D7B9D5B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55BF3-91C8-4A69-C7AF-95D06A69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71F93E-7805-DB87-BFC6-A6E4B4D4A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58410-CCF2-21C8-5DC6-1CCFE78D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935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AE6857-3D6C-9E03-0773-98751787C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E1D85-BA1B-D7A3-EC8B-C69DDA7EE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3D359-6ABD-8D49-DD64-E5C42AF513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BB94D-ACE8-420A-BCC7-6E83D19F79BC}" type="datetimeFigureOut">
              <a:rPr lang="en-IN" smtClean="0"/>
              <a:t>24-04-2025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273E6-FC9E-27A7-0927-721ED7C9D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2A1AD-FB62-0155-366F-135E38D47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EEC04-5B3D-4B72-A64B-866809DBAA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767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choolreadinglist.co.uk/" TargetMode="External"/><Relationship Id="rId5" Type="http://schemas.openxmlformats.org/officeDocument/2006/relationships/hyperlink" Target="https://k-12readinglist.com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4" name="Group 2053">
            <a:extLst>
              <a:ext uri="{FF2B5EF4-FFF2-40B4-BE49-F238E27FC236}">
                <a16:creationId xmlns:a16="http://schemas.microsoft.com/office/drawing/2014/main" id="{AF6DE0B4-175D-2F54-2320-1213A1EA14D5}"/>
              </a:ext>
            </a:extLst>
          </p:cNvPr>
          <p:cNvGrpSpPr/>
          <p:nvPr/>
        </p:nvGrpSpPr>
        <p:grpSpPr>
          <a:xfrm>
            <a:off x="1781346" y="2776663"/>
            <a:ext cx="8625846" cy="2763619"/>
            <a:chOff x="1781346" y="2418444"/>
            <a:chExt cx="8625846" cy="2763619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6B02535-FB95-49E5-B5DF-55FD7DFAD8B6}"/>
                </a:ext>
              </a:extLst>
            </p:cNvPr>
            <p:cNvSpPr/>
            <p:nvPr/>
          </p:nvSpPr>
          <p:spPr>
            <a:xfrm>
              <a:off x="3509285" y="2418444"/>
              <a:ext cx="1724477" cy="880469"/>
            </a:xfrm>
            <a:custGeom>
              <a:avLst/>
              <a:gdLst>
                <a:gd name="connsiteX0" fmla="*/ 0 w 2247995"/>
                <a:gd name="connsiteY0" fmla="*/ 0 h 1147762"/>
                <a:gd name="connsiteX1" fmla="*/ 2247995 w 2247995"/>
                <a:gd name="connsiteY1" fmla="*/ 0 h 1147762"/>
                <a:gd name="connsiteX2" fmla="*/ 2247995 w 2247995"/>
                <a:gd name="connsiteY2" fmla="*/ 1147763 h 1147762"/>
                <a:gd name="connsiteX3" fmla="*/ 0 w 2247995"/>
                <a:gd name="connsiteY3" fmla="*/ 1147763 h 1147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47995" h="1147762">
                  <a:moveTo>
                    <a:pt x="0" y="0"/>
                  </a:moveTo>
                  <a:lnTo>
                    <a:pt x="2247995" y="0"/>
                  </a:lnTo>
                  <a:lnTo>
                    <a:pt x="2247995" y="1147763"/>
                  </a:lnTo>
                  <a:lnTo>
                    <a:pt x="0" y="1147763"/>
                  </a:lnTo>
                  <a:close/>
                </a:path>
              </a:pathLst>
            </a:custGeom>
            <a:solidFill>
              <a:srgbClr val="AEA426"/>
            </a:solidFill>
            <a:ln w="9525" cap="flat">
              <a:noFill/>
              <a:prstDash val="solid"/>
              <a:miter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/>
              <a:r>
                <a:rPr lang="en-IN" sz="3200" b="1" i="1" dirty="0">
                  <a:ln w="12700">
                    <a:solidFill>
                      <a:schemeClr val="accent1">
                        <a:shade val="15000"/>
                      </a:schemeClr>
                    </a:solidFill>
                  </a:ln>
                  <a:solidFill>
                    <a:schemeClr val="bg1"/>
                  </a:solidFill>
                  <a:latin typeface="Abadi" panose="020B0604020104020204" pitchFamily="34" charset="0"/>
                </a:rPr>
                <a:t>Pleasure</a:t>
              </a: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1FB6C705-7BA9-021D-706A-0010FBC2C202}"/>
                </a:ext>
              </a:extLst>
            </p:cNvPr>
            <p:cNvSpPr/>
            <p:nvPr/>
          </p:nvSpPr>
          <p:spPr>
            <a:xfrm>
              <a:off x="5233762" y="2418444"/>
              <a:ext cx="1724477" cy="880469"/>
            </a:xfrm>
            <a:custGeom>
              <a:avLst/>
              <a:gdLst>
                <a:gd name="connsiteX0" fmla="*/ 0 w 2247995"/>
                <a:gd name="connsiteY0" fmla="*/ 0 h 1147762"/>
                <a:gd name="connsiteX1" fmla="*/ 2247995 w 2247995"/>
                <a:gd name="connsiteY1" fmla="*/ 0 h 1147762"/>
                <a:gd name="connsiteX2" fmla="*/ 2247995 w 2247995"/>
                <a:gd name="connsiteY2" fmla="*/ 1147763 h 1147762"/>
                <a:gd name="connsiteX3" fmla="*/ 0 w 2247995"/>
                <a:gd name="connsiteY3" fmla="*/ 1147763 h 1147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47995" h="1147762">
                  <a:moveTo>
                    <a:pt x="0" y="0"/>
                  </a:moveTo>
                  <a:lnTo>
                    <a:pt x="2247995" y="0"/>
                  </a:lnTo>
                  <a:lnTo>
                    <a:pt x="2247995" y="1147763"/>
                  </a:lnTo>
                  <a:lnTo>
                    <a:pt x="0" y="1147763"/>
                  </a:lnTo>
                  <a:close/>
                </a:path>
              </a:pathLst>
            </a:custGeom>
            <a:solidFill>
              <a:srgbClr val="AB7557"/>
            </a:solidFill>
            <a:ln w="9525" cap="flat">
              <a:noFill/>
              <a:prstDash val="solid"/>
              <a:miter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/>
              <a:r>
                <a:rPr lang="en-US" sz="2800" b="1" dirty="0">
                  <a:ln w="12700"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badi" panose="020B0604020104020204" pitchFamily="34" charset="0"/>
                </a:rPr>
                <a:t>Apathy</a:t>
              </a:r>
              <a:endParaRPr lang="en-IN" sz="32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7F49936-E5A9-0B6D-C7D3-63E0B49F265D}"/>
                </a:ext>
              </a:extLst>
            </p:cNvPr>
            <p:cNvSpPr/>
            <p:nvPr/>
          </p:nvSpPr>
          <p:spPr>
            <a:xfrm>
              <a:off x="1784808" y="2418444"/>
              <a:ext cx="1724477" cy="880323"/>
            </a:xfrm>
            <a:custGeom>
              <a:avLst/>
              <a:gdLst>
                <a:gd name="connsiteX0" fmla="*/ 568024 w 2247995"/>
                <a:gd name="connsiteY0" fmla="*/ -262 h 1147572"/>
                <a:gd name="connsiteX1" fmla="*/ -142 w 2247995"/>
                <a:gd name="connsiteY1" fmla="*/ 567904 h 1147572"/>
                <a:gd name="connsiteX2" fmla="*/ -142 w 2247995"/>
                <a:gd name="connsiteY2" fmla="*/ 579143 h 1147572"/>
                <a:gd name="connsiteX3" fmla="*/ 568024 w 2247995"/>
                <a:gd name="connsiteY3" fmla="*/ 1147310 h 1147572"/>
                <a:gd name="connsiteX4" fmla="*/ 2247853 w 2247995"/>
                <a:gd name="connsiteY4" fmla="*/ 1147310 h 1147572"/>
                <a:gd name="connsiteX5" fmla="*/ 2247853 w 2247995"/>
                <a:gd name="connsiteY5" fmla="*/ -262 h 1147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47995" h="1147572">
                  <a:moveTo>
                    <a:pt x="568024" y="-262"/>
                  </a:moveTo>
                  <a:cubicBezTo>
                    <a:pt x="254232" y="-262"/>
                    <a:pt x="-142" y="254112"/>
                    <a:pt x="-142" y="567904"/>
                  </a:cubicBezTo>
                  <a:lnTo>
                    <a:pt x="-142" y="579143"/>
                  </a:lnTo>
                  <a:cubicBezTo>
                    <a:pt x="-142" y="892935"/>
                    <a:pt x="254232" y="1147310"/>
                    <a:pt x="568024" y="1147310"/>
                  </a:cubicBezTo>
                  <a:lnTo>
                    <a:pt x="2247853" y="1147310"/>
                  </a:lnTo>
                  <a:lnTo>
                    <a:pt x="2247853" y="-262"/>
                  </a:lnTo>
                  <a:close/>
                </a:path>
              </a:pathLst>
            </a:custGeom>
            <a:solidFill>
              <a:srgbClr val="76A854"/>
            </a:solidFill>
            <a:ln w="9525" cap="flat">
              <a:noFill/>
              <a:prstDash val="solid"/>
              <a:miter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/>
              <a:r>
                <a:rPr lang="en-US" sz="3600" b="1" dirty="0">
                  <a:ln w="12700"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badi" panose="020B0604020104020204" pitchFamily="34" charset="0"/>
                </a:rPr>
                <a:t>Wisdom</a:t>
              </a:r>
              <a:endParaRPr lang="en-IN" sz="32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297AE6C-7689-B692-E2E6-9A0C00CB96D6}"/>
                </a:ext>
              </a:extLst>
            </p:cNvPr>
            <p:cNvSpPr/>
            <p:nvPr/>
          </p:nvSpPr>
          <p:spPr>
            <a:xfrm>
              <a:off x="6958239" y="2418444"/>
              <a:ext cx="1724477" cy="880469"/>
            </a:xfrm>
            <a:custGeom>
              <a:avLst/>
              <a:gdLst>
                <a:gd name="connsiteX0" fmla="*/ 0 w 2247995"/>
                <a:gd name="connsiteY0" fmla="*/ 0 h 1147762"/>
                <a:gd name="connsiteX1" fmla="*/ 2247995 w 2247995"/>
                <a:gd name="connsiteY1" fmla="*/ 0 h 1147762"/>
                <a:gd name="connsiteX2" fmla="*/ 2247995 w 2247995"/>
                <a:gd name="connsiteY2" fmla="*/ 1147763 h 1147762"/>
                <a:gd name="connsiteX3" fmla="*/ 0 w 2247995"/>
                <a:gd name="connsiteY3" fmla="*/ 1147763 h 1147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47995" h="1147762">
                  <a:moveTo>
                    <a:pt x="0" y="0"/>
                  </a:moveTo>
                  <a:lnTo>
                    <a:pt x="2247995" y="0"/>
                  </a:lnTo>
                  <a:lnTo>
                    <a:pt x="2247995" y="1147763"/>
                  </a:lnTo>
                  <a:lnTo>
                    <a:pt x="0" y="1147763"/>
                  </a:lnTo>
                  <a:close/>
                </a:path>
              </a:pathLst>
            </a:custGeom>
            <a:solidFill>
              <a:srgbClr val="D2552E"/>
            </a:solidFill>
            <a:ln w="9525" cap="flat">
              <a:noFill/>
              <a:prstDash val="solid"/>
              <a:miter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/>
              <a:r>
                <a:rPr lang="en-IN" sz="2400" b="1" i="1" dirty="0">
                  <a:ln w="12700">
                    <a:solidFill>
                      <a:schemeClr val="accent1">
                        <a:shade val="15000"/>
                      </a:schemeClr>
                    </a:solidFill>
                  </a:ln>
                  <a:solidFill>
                    <a:schemeClr val="bg1"/>
                  </a:solidFill>
                  <a:latin typeface="Abadi" panose="020B0604020104020204" pitchFamily="34" charset="0"/>
                </a:rPr>
                <a:t>Misery</a:t>
              </a:r>
              <a:endParaRPr lang="en-IN" sz="3200" b="1" i="1" dirty="0">
                <a:ln w="12700">
                  <a:solidFill>
                    <a:schemeClr val="accent1">
                      <a:shade val="15000"/>
                    </a:schemeClr>
                  </a:solidFill>
                </a:ln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EA4A538-75D0-ABFD-1AD1-8BA17D36E320}"/>
                </a:ext>
              </a:extLst>
            </p:cNvPr>
            <p:cNvSpPr/>
            <p:nvPr/>
          </p:nvSpPr>
          <p:spPr>
            <a:xfrm>
              <a:off x="8682715" y="2418444"/>
              <a:ext cx="1724477" cy="880469"/>
            </a:xfrm>
            <a:custGeom>
              <a:avLst/>
              <a:gdLst>
                <a:gd name="connsiteX0" fmla="*/ 1679686 w 2247995"/>
                <a:gd name="connsiteY0" fmla="*/ -262 h 1147762"/>
                <a:gd name="connsiteX1" fmla="*/ -142 w 2247995"/>
                <a:gd name="connsiteY1" fmla="*/ -262 h 1147762"/>
                <a:gd name="connsiteX2" fmla="*/ -142 w 2247995"/>
                <a:gd name="connsiteY2" fmla="*/ 1147500 h 1147762"/>
                <a:gd name="connsiteX3" fmla="*/ 1679686 w 2247995"/>
                <a:gd name="connsiteY3" fmla="*/ 1147500 h 1147762"/>
                <a:gd name="connsiteX4" fmla="*/ 2247853 w 2247995"/>
                <a:gd name="connsiteY4" fmla="*/ 579334 h 1147762"/>
                <a:gd name="connsiteX5" fmla="*/ 2247853 w 2247995"/>
                <a:gd name="connsiteY5" fmla="*/ 579143 h 1147762"/>
                <a:gd name="connsiteX6" fmla="*/ 2247853 w 2247995"/>
                <a:gd name="connsiteY6" fmla="*/ 567713 h 1147762"/>
                <a:gd name="connsiteX7" fmla="*/ 1679686 w 2247995"/>
                <a:gd name="connsiteY7" fmla="*/ -262 h 1147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47995" h="1147762">
                  <a:moveTo>
                    <a:pt x="1679686" y="-262"/>
                  </a:moveTo>
                  <a:lnTo>
                    <a:pt x="-142" y="-262"/>
                  </a:lnTo>
                  <a:lnTo>
                    <a:pt x="-142" y="1147500"/>
                  </a:lnTo>
                  <a:lnTo>
                    <a:pt x="1679686" y="1147500"/>
                  </a:lnTo>
                  <a:cubicBezTo>
                    <a:pt x="1993441" y="1147500"/>
                    <a:pt x="2247853" y="893125"/>
                    <a:pt x="2247853" y="579334"/>
                  </a:cubicBezTo>
                  <a:cubicBezTo>
                    <a:pt x="2247853" y="579267"/>
                    <a:pt x="2247853" y="579210"/>
                    <a:pt x="2247853" y="579143"/>
                  </a:cubicBezTo>
                  <a:lnTo>
                    <a:pt x="2247853" y="567713"/>
                  </a:lnTo>
                  <a:cubicBezTo>
                    <a:pt x="2247758" y="253998"/>
                    <a:pt x="1993441" y="-262"/>
                    <a:pt x="1679686" y="-262"/>
                  </a:cubicBezTo>
                  <a:close/>
                </a:path>
              </a:pathLst>
            </a:custGeom>
            <a:solidFill>
              <a:srgbClr val="EC1414"/>
            </a:solidFill>
            <a:ln w="9525" cap="flat">
              <a:noFill/>
              <a:prstDash val="solid"/>
              <a:miter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36000" rtlCol="0" anchor="ctr"/>
            <a:lstStyle/>
            <a:p>
              <a:pPr algn="ctr"/>
              <a:r>
                <a:rPr lang="en-US" sz="2000" b="1" dirty="0">
                  <a:ln w="12700"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badi" panose="020B0604020104020204" pitchFamily="34" charset="0"/>
                </a:rPr>
                <a:t>Indoctrination</a:t>
              </a:r>
              <a:endParaRPr lang="en-IN" sz="20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048" name="TextBox 2047">
              <a:extLst>
                <a:ext uri="{FF2B5EF4-FFF2-40B4-BE49-F238E27FC236}">
                  <a16:creationId xmlns:a16="http://schemas.microsoft.com/office/drawing/2014/main" id="{88537914-9A6F-7AAE-6BF0-AD53D33FC313}"/>
                </a:ext>
              </a:extLst>
            </p:cNvPr>
            <p:cNvSpPr txBox="1"/>
            <p:nvPr/>
          </p:nvSpPr>
          <p:spPr>
            <a:xfrm>
              <a:off x="1781346" y="3567100"/>
              <a:ext cx="1814131" cy="143116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600" b="1" i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badi" panose="020B0604020104020204" pitchFamily="34" charset="0"/>
                </a:rPr>
                <a:t>Childre</a:t>
              </a:r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badi" panose="020B0604020104020204" pitchFamily="34" charset="0"/>
                </a:rPr>
                <a:t>n Choose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GB" sz="1100" dirty="0">
                  <a:latin typeface="Abadi" panose="020B0604020104020204" pitchFamily="34" charset="0"/>
                </a:rPr>
                <a:t>Children are empowered to make informed choices about their reading and have excellent access to books, librarians, unbiased guidance, and resources.</a:t>
              </a:r>
              <a:endParaRPr lang="en-IN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049" name="TextBox 2048">
              <a:extLst>
                <a:ext uri="{FF2B5EF4-FFF2-40B4-BE49-F238E27FC236}">
                  <a16:creationId xmlns:a16="http://schemas.microsoft.com/office/drawing/2014/main" id="{F9FDAF7B-4F33-6947-43E0-2A601547596D}"/>
                </a:ext>
              </a:extLst>
            </p:cNvPr>
            <p:cNvSpPr txBox="1"/>
            <p:nvPr/>
          </p:nvSpPr>
          <p:spPr>
            <a:xfrm>
              <a:off x="3531698" y="3567246"/>
              <a:ext cx="1814131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600" b="1" i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badi" panose="020B0604020104020204" pitchFamily="34" charset="0"/>
                </a:rPr>
                <a:t>Strings Attached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GB" sz="1100" dirty="0">
                  <a:latin typeface="Abadi" panose="020B0604020104020204" pitchFamily="34" charset="0"/>
                </a:rPr>
                <a:t>A positive reading culture exists but is stymied by compulsory reading records, excessive reading assessments, and fixed time periods for selecting books.</a:t>
              </a:r>
              <a:endParaRPr lang="en-IN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051" name="TextBox 2050">
              <a:extLst>
                <a:ext uri="{FF2B5EF4-FFF2-40B4-BE49-F238E27FC236}">
                  <a16:creationId xmlns:a16="http://schemas.microsoft.com/office/drawing/2014/main" id="{CA408A7B-C7F8-9D37-0FAA-45CC2FC4166B}"/>
                </a:ext>
              </a:extLst>
            </p:cNvPr>
            <p:cNvSpPr txBox="1"/>
            <p:nvPr/>
          </p:nvSpPr>
          <p:spPr>
            <a:xfrm>
              <a:off x="5282051" y="3581625"/>
              <a:ext cx="1814130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600" b="1" i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badi" panose="020B0604020104020204" pitchFamily="34" charset="0"/>
                </a:rPr>
                <a:t>What Books?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GB" sz="1100" dirty="0">
                  <a:latin typeface="Abadi" panose="020B0604020104020204" pitchFamily="34" charset="0"/>
                </a:rPr>
                <a:t>Children might choose not to read at all. There are no librarians, no suggestions, no posters or displays, few books, and no reading spaces. No one really cares.</a:t>
              </a:r>
              <a:endParaRPr lang="en-IN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052" name="TextBox 2051">
              <a:extLst>
                <a:ext uri="{FF2B5EF4-FFF2-40B4-BE49-F238E27FC236}">
                  <a16:creationId xmlns:a16="http://schemas.microsoft.com/office/drawing/2014/main" id="{8292E97E-9A1F-F2FA-C21E-D836675AA93B}"/>
                </a:ext>
              </a:extLst>
            </p:cNvPr>
            <p:cNvSpPr txBox="1"/>
            <p:nvPr/>
          </p:nvSpPr>
          <p:spPr>
            <a:xfrm>
              <a:off x="7032402" y="3567246"/>
              <a:ext cx="1636733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600" b="1" i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badi" panose="020B0604020104020204" pitchFamily="34" charset="0"/>
                </a:rPr>
                <a:t>Cancel Culture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GB" sz="1100" dirty="0">
                  <a:latin typeface="Abadi" panose="020B0604020104020204" pitchFamily="34" charset="0"/>
                </a:rPr>
                <a:t>There are regular purges of books written by celebrity authors, accused authors, or deceased authors whose values no longer align.</a:t>
              </a:r>
              <a:endParaRPr lang="en-IN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endParaRPr>
            </a:p>
          </p:txBody>
        </p:sp>
        <p:sp>
          <p:nvSpPr>
            <p:cNvPr id="2053" name="TextBox 2052">
              <a:extLst>
                <a:ext uri="{FF2B5EF4-FFF2-40B4-BE49-F238E27FC236}">
                  <a16:creationId xmlns:a16="http://schemas.microsoft.com/office/drawing/2014/main" id="{3EECA16E-B7BE-60F1-6F24-1A52C57E9323}"/>
                </a:ext>
              </a:extLst>
            </p:cNvPr>
            <p:cNvSpPr txBox="1"/>
            <p:nvPr/>
          </p:nvSpPr>
          <p:spPr>
            <a:xfrm>
              <a:off x="8539407" y="3567100"/>
              <a:ext cx="1814131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600" b="1" i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badi" panose="020B0604020104020204" pitchFamily="34" charset="0"/>
                </a:rPr>
                <a:t>Book Bans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GB" sz="1100" dirty="0">
                  <a:latin typeface="Abadi" panose="020B0604020104020204" pitchFamily="34" charset="0"/>
                </a:rPr>
                <a:t>Books are banned or destroyed due to religion, politics, sexuality, race, revisionist history, witchcraft and wizardry, offensive language, or undesirable content.</a:t>
              </a:r>
              <a:endParaRPr lang="en-IN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4AE4521-4A33-1FF8-A056-2601A2973BB6}"/>
              </a:ext>
            </a:extLst>
          </p:cNvPr>
          <p:cNvSpPr txBox="1"/>
          <p:nvPr/>
        </p:nvSpPr>
        <p:spPr>
          <a:xfrm>
            <a:off x="2602219" y="1322072"/>
            <a:ext cx="1814131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badi" panose="020B0604020104020204" pitchFamily="34" charset="0"/>
              </a:rPr>
              <a:t>Positive Guidance 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GB" sz="1100" dirty="0">
                <a:latin typeface="Abadi" panose="020B0604020104020204" pitchFamily="34" charset="0"/>
              </a:rPr>
              <a:t>Teachers and librarians guide children to a diverse range of books based on each child’s interests and reading level.</a:t>
            </a:r>
            <a:endParaRPr lang="en-IN" sz="1100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D2BA75-3930-BBF3-F3AE-C59ADD79A8E9}"/>
              </a:ext>
            </a:extLst>
          </p:cNvPr>
          <p:cNvSpPr txBox="1"/>
          <p:nvPr/>
        </p:nvSpPr>
        <p:spPr>
          <a:xfrm>
            <a:off x="4319426" y="1322072"/>
            <a:ext cx="1814131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Fractured Choice</a:t>
            </a:r>
          </a:p>
          <a:p>
            <a:pPr algn="ctr">
              <a:spcAft>
                <a:spcPts val="600"/>
              </a:spcAft>
            </a:pPr>
            <a:r>
              <a:rPr lang="en-GB" sz="1100" dirty="0">
                <a:latin typeface="Abadi" panose="020B0604020104020204" pitchFamily="34" charset="0"/>
              </a:rPr>
              <a:t>Children have some choice but lack sufficient access to books, library time, librarians, role models, or accessible texts.</a:t>
            </a:r>
            <a:endParaRPr lang="en-IN" sz="1100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B4530A-3295-E5E9-7627-29E03F9EA9E7}"/>
              </a:ext>
            </a:extLst>
          </p:cNvPr>
          <p:cNvSpPr txBox="1"/>
          <p:nvPr/>
        </p:nvSpPr>
        <p:spPr>
          <a:xfrm>
            <a:off x="6050245" y="1322072"/>
            <a:ext cx="198611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X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 Knows Best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GB" sz="1100" dirty="0">
                <a:latin typeface="Abadi" panose="020B0604020104020204" pitchFamily="34" charset="0"/>
              </a:rPr>
              <a:t>Adults or computers select the books children can choose from, based on metrics such as </a:t>
            </a:r>
            <a:r>
              <a:rPr lang="en-GB" sz="1100" i="1" dirty="0">
                <a:latin typeface="Abadi" panose="020B0604020104020204" pitchFamily="34" charset="0"/>
              </a:rPr>
              <a:t>rich language</a:t>
            </a:r>
            <a:r>
              <a:rPr lang="en-GB" sz="1100" dirty="0">
                <a:latin typeface="Abadi" panose="020B0604020104020204" pitchFamily="34" charset="0"/>
              </a:rPr>
              <a:t>, </a:t>
            </a:r>
            <a:r>
              <a:rPr lang="en-GB" sz="1100" i="1" dirty="0">
                <a:latin typeface="Abadi" panose="020B0604020104020204" pitchFamily="34" charset="0"/>
              </a:rPr>
              <a:t>levels</a:t>
            </a:r>
            <a:r>
              <a:rPr lang="en-GB" sz="1100" dirty="0">
                <a:latin typeface="Abadi" panose="020B0604020104020204" pitchFamily="34" charset="0"/>
              </a:rPr>
              <a:t>, or </a:t>
            </a:r>
            <a:r>
              <a:rPr lang="en-GB" sz="1100" i="1" dirty="0">
                <a:latin typeface="Abadi" panose="020B0604020104020204" pitchFamily="34" charset="0"/>
              </a:rPr>
              <a:t>educational value.</a:t>
            </a:r>
            <a:endParaRPr lang="en-IN" sz="1100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3082F6-227D-7F59-2815-2DBB94F5EDF8}"/>
              </a:ext>
            </a:extLst>
          </p:cNvPr>
          <p:cNvSpPr txBox="1"/>
          <p:nvPr/>
        </p:nvSpPr>
        <p:spPr>
          <a:xfrm>
            <a:off x="7922837" y="1322072"/>
            <a:ext cx="1808718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</a:rPr>
              <a:t>Mandatory Lists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GB" sz="1100" dirty="0">
                <a:latin typeface="Abadi" panose="020B0604020104020204" pitchFamily="34" charset="0"/>
              </a:rPr>
              <a:t>Children are required to read books for inculcation from a prescribed, uniform list set by an authority figure or organization.</a:t>
            </a:r>
            <a:endParaRPr lang="en-IN" sz="1100" dirty="0">
              <a:solidFill>
                <a:schemeClr val="tx1">
                  <a:lumMod val="85000"/>
                  <a:lumOff val="15000"/>
                </a:schemeClr>
              </a:solidFill>
              <a:latin typeface="Abadi" panose="020B0604020104020204" pitchFamily="34" charset="0"/>
            </a:endParaRPr>
          </a:p>
        </p:txBody>
      </p:sp>
      <p:pic>
        <p:nvPicPr>
          <p:cNvPr id="17" name="Picture 16" descr="A red blue and black sign&#10;&#10;Description automatically generated">
            <a:extLst>
              <a:ext uri="{FF2B5EF4-FFF2-40B4-BE49-F238E27FC236}">
                <a16:creationId xmlns:a16="http://schemas.microsoft.com/office/drawing/2014/main" id="{0983095B-96EE-67D4-5613-7D5EC08AA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352" y="5819907"/>
            <a:ext cx="871480" cy="871480"/>
          </a:xfrm>
          <a:prstGeom prst="rect">
            <a:avLst/>
          </a:prstGeom>
        </p:spPr>
      </p:pic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54AFF3AE-6CBA-258B-E17A-E0768C4843DE}"/>
              </a:ext>
            </a:extLst>
          </p:cNvPr>
          <p:cNvSpPr/>
          <p:nvPr/>
        </p:nvSpPr>
        <p:spPr>
          <a:xfrm>
            <a:off x="10377910" y="2381320"/>
            <a:ext cx="1622578" cy="1501035"/>
          </a:xfrm>
          <a:prstGeom prst="triangle">
            <a:avLst/>
          </a:prstGeom>
          <a:noFill/>
          <a:ln w="127000">
            <a:solidFill>
              <a:srgbClr val="FF2B0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/>
              <a:t>📘</a:t>
            </a:r>
            <a:endParaRPr lang="en-GB" sz="3600" dirty="0"/>
          </a:p>
          <a:p>
            <a:pPr algn="ctr"/>
            <a:endParaRPr lang="en-IN" sz="3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F09F30-D95D-A8EE-4E93-72237383D086}"/>
              </a:ext>
            </a:extLst>
          </p:cNvPr>
          <p:cNvSpPr txBox="1"/>
          <p:nvPr/>
        </p:nvSpPr>
        <p:spPr>
          <a:xfrm>
            <a:off x="10753725" y="2893658"/>
            <a:ext cx="870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002060"/>
                </a:solidFill>
                <a:latin typeface="Abadi" panose="020B0604020104020204" pitchFamily="34" charset="0"/>
              </a:rPr>
              <a:t>X</a:t>
            </a:r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977D8F51-5601-7E4D-12B4-184A3C746091}"/>
              </a:ext>
            </a:extLst>
          </p:cNvPr>
          <p:cNvSpPr/>
          <p:nvPr/>
        </p:nvSpPr>
        <p:spPr>
          <a:xfrm>
            <a:off x="190770" y="2346781"/>
            <a:ext cx="1451217" cy="1451215"/>
          </a:xfrm>
          <a:prstGeom prst="star5">
            <a:avLst/>
          </a:prstGeom>
          <a:noFill/>
          <a:ln w="101600">
            <a:solidFill>
              <a:schemeClr val="accent6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/>
              <a:t>📖</a:t>
            </a:r>
            <a:endParaRPr lang="en-IN" sz="4000" dirty="0"/>
          </a:p>
        </p:txBody>
      </p:sp>
      <p:pic>
        <p:nvPicPr>
          <p:cNvPr id="22" name="Picture 21" descr="A close up of an eyeball&#10;&#10;Description automatically generated">
            <a:extLst>
              <a:ext uri="{FF2B5EF4-FFF2-40B4-BE49-F238E27FC236}">
                <a16:creationId xmlns:a16="http://schemas.microsoft.com/office/drawing/2014/main" id="{36A5C5B7-F786-4A5E-26BF-B24350D253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710" y="6003563"/>
            <a:ext cx="522723" cy="510308"/>
          </a:xfrm>
          <a:prstGeom prst="rect">
            <a:avLst/>
          </a:prstGeom>
        </p:spPr>
      </p:pic>
      <p:pic>
        <p:nvPicPr>
          <p:cNvPr id="24" name="Picture 23" descr="A close up of a logo&#10;&#10;Description automatically generated">
            <a:extLst>
              <a:ext uri="{FF2B5EF4-FFF2-40B4-BE49-F238E27FC236}">
                <a16:creationId xmlns:a16="http://schemas.microsoft.com/office/drawing/2014/main" id="{63AD7DEC-6856-82EF-747A-8BC795F446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062" y="5830124"/>
            <a:ext cx="861263" cy="86126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901BC30-25FB-4579-23E5-C0D76E4A65C3}"/>
              </a:ext>
            </a:extLst>
          </p:cNvPr>
          <p:cNvSpPr txBox="1"/>
          <p:nvPr/>
        </p:nvSpPr>
        <p:spPr>
          <a:xfrm>
            <a:off x="2497394" y="344129"/>
            <a:ext cx="7207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badi" panose="020B0604020104020204" pitchFamily="34" charset="0"/>
              </a:rPr>
              <a:t>What Are We Reading For?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A763DAA-E84F-0E0C-DA6A-A4B9A68F518E}"/>
              </a:ext>
            </a:extLst>
          </p:cNvPr>
          <p:cNvSpPr txBox="1"/>
          <p:nvPr/>
        </p:nvSpPr>
        <p:spPr>
          <a:xfrm>
            <a:off x="2707298" y="6101759"/>
            <a:ext cx="2275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1" u="sng" dirty="0">
                <a:latin typeface="Abadi" panose="020B0604020104020204" pitchFamily="34" charset="0"/>
                <a:hlinkClick r:id="rId5"/>
              </a:rPr>
              <a:t>https://k-12readinglist.com</a:t>
            </a:r>
            <a:endParaRPr lang="en-GB" sz="1400" b="1" u="sng" dirty="0">
              <a:latin typeface="Abadi" panose="020B06040201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AA8D378-28BF-46CB-C257-537A2376C53B}"/>
              </a:ext>
            </a:extLst>
          </p:cNvPr>
          <p:cNvSpPr txBox="1"/>
          <p:nvPr/>
        </p:nvSpPr>
        <p:spPr>
          <a:xfrm>
            <a:off x="7260832" y="6101759"/>
            <a:ext cx="244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latin typeface="Abadi" panose="020B0604020104020204" pitchFamily="34" charset="0"/>
                <a:hlinkClick r:id="rId6"/>
              </a:rPr>
              <a:t>https://schoolreadinglist.co.uk</a:t>
            </a:r>
            <a:endParaRPr lang="en-GB" sz="1400" b="1" u="sng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587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a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B843"/>
      </a:accent1>
      <a:accent2>
        <a:srgbClr val="ACBA1A"/>
      </a:accent2>
      <a:accent3>
        <a:srgbClr val="FFA502"/>
      </a:accent3>
      <a:accent4>
        <a:srgbClr val="FE7602"/>
      </a:accent4>
      <a:accent5>
        <a:srgbClr val="CE1F0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273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We Reading For?</dc:title>
  <dc:creator>https://schoolreadinglist.co.uk;https://k-12readinglist.com;https://tomtolkien.com;Tom Tolkien</dc:creator>
  <cp:lastModifiedBy>Tom Tolkien</cp:lastModifiedBy>
  <cp:revision>86</cp:revision>
  <dcterms:created xsi:type="dcterms:W3CDTF">2023-06-20T07:07:25Z</dcterms:created>
  <dcterms:modified xsi:type="dcterms:W3CDTF">2025-04-24T13:04:59Z</dcterms:modified>
  <cp:category>education, literacy, reading</cp:category>
</cp:coreProperties>
</file>